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71" r:id="rId5"/>
    <p:sldId id="274" r:id="rId6"/>
    <p:sldId id="275" r:id="rId7"/>
    <p:sldId id="276" r:id="rId8"/>
    <p:sldId id="258" r:id="rId9"/>
    <p:sldId id="259" r:id="rId10"/>
    <p:sldId id="260" r:id="rId11"/>
    <p:sldId id="277" r:id="rId12"/>
    <p:sldId id="261" r:id="rId13"/>
    <p:sldId id="262" r:id="rId14"/>
    <p:sldId id="263" r:id="rId15"/>
    <p:sldId id="265" r:id="rId16"/>
    <p:sldId id="264" r:id="rId17"/>
    <p:sldId id="267" r:id="rId18"/>
    <p:sldId id="268" r:id="rId19"/>
    <p:sldId id="266" r:id="rId20"/>
    <p:sldId id="278" r:id="rId21"/>
    <p:sldId id="269" r:id="rId22"/>
    <p:sldId id="280" r:id="rId23"/>
    <p:sldId id="282" r:id="rId24"/>
    <p:sldId id="283" r:id="rId25"/>
    <p:sldId id="284" r:id="rId26"/>
    <p:sldId id="27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BF09-D908-4E66-A063-70598A02D2B7}" type="datetimeFigureOut">
              <a:rPr lang="pl-PL" smtClean="0"/>
              <a:pPr/>
              <a:t>2014-02-23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3DC5-CB10-49C1-9FC5-5571CFB607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7/73/Artesian_aquifer_scheme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052736"/>
          </a:xfrm>
        </p:spPr>
        <p:txBody>
          <a:bodyPr/>
          <a:lstStyle/>
          <a:p>
            <a:r>
              <a:rPr lang="pl-PL" dirty="0" smtClean="0"/>
              <a:t>Wody podziemne w Polsce</a:t>
            </a:r>
            <a:endParaRPr lang="pl-PL" dirty="0"/>
          </a:p>
        </p:txBody>
      </p:sp>
      <p:pic>
        <p:nvPicPr>
          <p:cNvPr id="22530" name="Picture 2" descr="http://s3.flog.pl/media/foto/1891243_zrodla-zygmu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.garnek.pl/ga3316/7d6c96df36ae0a10165830a3/studnia_artezyjska_w_grodzis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999357" y="0"/>
            <a:ext cx="314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Studnia artezyjska w Grodzisku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766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Wody głębinowe</a:t>
            </a:r>
            <a:r>
              <a:rPr lang="pl-PL" sz="1600" dirty="0" smtClean="0"/>
              <a:t> to wody podziemne występujące głęboko pod powierzchnią ziemi, izolowane od niej całkowicie. Nie są odnawialne. Z reguły </a:t>
            </a:r>
            <a:r>
              <a:rPr lang="pl-PL" sz="1600" dirty="0" smtClean="0">
                <a:solidFill>
                  <a:srgbClr val="FF0000"/>
                </a:solidFill>
              </a:rPr>
              <a:t>mają wysoką mineralizację </a:t>
            </a:r>
            <a:r>
              <a:rPr lang="pl-PL" sz="1600" dirty="0" smtClean="0"/>
              <a:t>i z tego względu </a:t>
            </a:r>
            <a:r>
              <a:rPr lang="pl-PL" sz="1600" dirty="0" smtClean="0">
                <a:solidFill>
                  <a:srgbClr val="FF0000"/>
                </a:solidFill>
              </a:rPr>
              <a:t>nie nadają się do celów konsumpcyjnych</a:t>
            </a:r>
            <a:r>
              <a:rPr lang="pl-PL" sz="1600" dirty="0" smtClean="0"/>
              <a:t>. Często są zasolone.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5229200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Wody głębinowe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475656" y="5733256"/>
            <a:ext cx="72008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4868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Wody podziemne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twojapogoda.pl/2012/04/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5882323" cy="637674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3429000"/>
            <a:ext cx="4644008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000" dirty="0" smtClean="0"/>
              <a:t>Woda głębinowa jaka znajduje się pod Saharą na głębokości ponad 1 000 m, można by dwukrotnie napełnić Morze Śródziemne.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orum.linum.pl/encyklopedia_ziemi/A/0/3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642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Wody krasowe – występują w skałach wapiennych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ik:Lodowe &amp;Zacute;ród&amp;lstrok;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334146" y="6396335"/>
            <a:ext cx="18098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/>
              <a:t>Wywierzysko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71800" y="476672"/>
            <a:ext cx="206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Woda źródlana</a:t>
            </a:r>
            <a:endParaRPr lang="pl-PL" sz="2400" dirty="0"/>
          </a:p>
        </p:txBody>
      </p:sp>
      <p:pic>
        <p:nvPicPr>
          <p:cNvPr id="21506" name="Picture 2" descr="http://www.dostawy-wody-zywiec.pl/media/Dostawy%20wody%20do%20firm/zywiec_zdroj_woda_zrodl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1647825" cy="2857500"/>
          </a:xfrm>
          <a:prstGeom prst="rect">
            <a:avLst/>
          </a:prstGeom>
          <a:noFill/>
        </p:spPr>
      </p:pic>
      <p:pic>
        <p:nvPicPr>
          <p:cNvPr id="21508" name="Picture 4" descr="http://www.expertwbiurze.pl/public/uploads/products/4f2fedf7eb1338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4238632"/>
            <a:ext cx="4032448" cy="2619368"/>
          </a:xfrm>
          <a:prstGeom prst="rect">
            <a:avLst/>
          </a:prstGeom>
          <a:noFill/>
        </p:spPr>
      </p:pic>
      <p:pic>
        <p:nvPicPr>
          <p:cNvPr id="21510" name="Picture 6" descr="http://www.sklepyabc.pl/images/produkty/normal/1262182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10000" cy="38100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555776" y="2276872"/>
            <a:ext cx="295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Woda mineralizowana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987824" y="4077072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Woda mineralna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63888" y="5733256"/>
            <a:ext cx="208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Woda lecznicza</a:t>
            </a:r>
            <a:endParaRPr lang="pl-PL" sz="2400" dirty="0"/>
          </a:p>
        </p:txBody>
      </p:sp>
      <p:pic>
        <p:nvPicPr>
          <p:cNvPr id="21512" name="Picture 8" descr="http://www.wodaunikat.pl/gfx/foto/woda_ga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2540186" cy="304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woda źródlana - </a:t>
            </a:r>
            <a:r>
              <a:rPr lang="pl-PL" sz="2400" dirty="0"/>
              <a:t>s</a:t>
            </a:r>
            <a:r>
              <a:rPr lang="pl-PL" sz="2400" dirty="0" smtClean="0"/>
              <a:t>ynonim czystej wody. Woda źródlana pochodzi z wolnych od zanieczyszczeń chemicznych i mikrobiologicznych podziemnych źródeł. Dzięki swojej </a:t>
            </a:r>
            <a:r>
              <a:rPr lang="pl-PL" sz="2400" dirty="0" smtClean="0">
                <a:solidFill>
                  <a:srgbClr val="FF0000"/>
                </a:solidFill>
              </a:rPr>
              <a:t>niskiej mineralizacji</a:t>
            </a:r>
            <a:r>
              <a:rPr lang="pl-PL" sz="2400" dirty="0" smtClean="0"/>
              <a:t>, jest ona wodą </a:t>
            </a:r>
            <a:r>
              <a:rPr lang="pl-PL" sz="2400" dirty="0" smtClean="0">
                <a:solidFill>
                  <a:srgbClr val="FF0000"/>
                </a:solidFill>
              </a:rPr>
              <a:t>najbardziej bezpiecz</a:t>
            </a:r>
            <a:r>
              <a:rPr lang="pl-PL" sz="2400" dirty="0" smtClean="0"/>
              <a:t>ną i może być stosowana przez osoby w każdym wieku.</a:t>
            </a:r>
            <a:endParaRPr lang="pl-PL" sz="2400" dirty="0"/>
          </a:p>
        </p:txBody>
      </p:sp>
      <p:pic>
        <p:nvPicPr>
          <p:cNvPr id="22530" name="Picture 2" descr="http://www.bangla.pl/zdjecia/primavera-primavera-naturalna-woda-zrodlana-d3733_1_9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86049"/>
            <a:ext cx="3133725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woda mineralizowana/ woda stołowa - </a:t>
            </a:r>
            <a:r>
              <a:rPr lang="pl-PL" sz="2400" dirty="0"/>
              <a:t>j</a:t>
            </a:r>
            <a:r>
              <a:rPr lang="pl-PL" sz="2400" dirty="0" smtClean="0"/>
              <a:t>est to woda, która nie ma naturalnego pochodzenia. Woda mineralizowana, określana także jako woda stołowa, jest otrzymywana najczęściej wskutek połączenia wody źródlanej z wodą mineralną lub solami mineralnymi.</a:t>
            </a:r>
            <a:endParaRPr lang="pl-PL" sz="2400" dirty="0"/>
          </a:p>
        </p:txBody>
      </p:sp>
      <p:pic>
        <p:nvPicPr>
          <p:cNvPr id="24578" name="Picture 2" descr="http://cdn11.poradnikzdrowie.smcloud.net/t/image/thumbnails/42154/image/3ed9cc888c0d16514a1da41505894ac1fa2ca158_300x0_roz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7499"/>
            <a:ext cx="28575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/>
              <a:t>woda mineralna - </a:t>
            </a:r>
            <a:r>
              <a:rPr lang="pl-PL" sz="2000" dirty="0"/>
              <a:t>j</a:t>
            </a:r>
            <a:r>
              <a:rPr lang="pl-PL" sz="2000" dirty="0" smtClean="0"/>
              <a:t>est czystą pod względem mikrobiologicznym i chemicznym wodą podziemną. Woda mineralna może zawierać składniki mineralne w ilości, która ma fizjologiczne znaczenie dla naszego organizmu. Nie każda woda mineralna jest odpowiednia dla każdego, wszystko zależy od jej składu.</a:t>
            </a:r>
            <a:endParaRPr lang="pl-PL" sz="2000" dirty="0"/>
          </a:p>
        </p:txBody>
      </p:sp>
      <p:pic>
        <p:nvPicPr>
          <p:cNvPr id="25602" name="Picture 2" descr="http://img.iap.pl/s/153/202087/Edytor/Image/WODY/Wody%20sredniozmineralizowane/Naleczowianka/etykieta_naleczowi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048000" cy="2476501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4114800"/>
          <a:ext cx="6095999" cy="2743200"/>
        </p:xfrm>
        <a:graphic>
          <a:graphicData uri="http://schemas.openxmlformats.org/drawingml/2006/table">
            <a:tbl>
              <a:tblPr/>
              <a:tblGrid>
                <a:gridCol w="2241176"/>
                <a:gridCol w="2241176"/>
                <a:gridCol w="1613647"/>
              </a:tblGrid>
              <a:tr h="1583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+mn-lt"/>
                          <a:ea typeface="Times New Roman"/>
                        </a:rPr>
                        <a:t>Główne składniki mineralne: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+mn-lt"/>
                          <a:ea typeface="Times New Roman"/>
                        </a:rPr>
                        <a:t>mg/l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Kationy: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Wapń Ca 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2+    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111,9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Magnez Mg 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2+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23,3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Sód Na 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+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12,5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Potas K 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+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5,1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Aniony:</a:t>
                      </a: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Wodorowęglanowy HCO</a:t>
                      </a:r>
                      <a:r>
                        <a:rPr lang="pl-PL" sz="1800" baseline="-2500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-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483,6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Krzemionka SiO</a:t>
                      </a:r>
                      <a:r>
                        <a:rPr lang="pl-PL" sz="1800" baseline="-25000">
                          <a:latin typeface="+mn-lt"/>
                          <a:ea typeface="Times New Roman"/>
                        </a:rPr>
                        <a:t>3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32,0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Chlorki Cl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pl-PL" sz="1800"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7,1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</a:rPr>
                        <a:t>Fluorki F</a:t>
                      </a:r>
                      <a:r>
                        <a:rPr lang="pl-PL" sz="1800" baseline="30000">
                          <a:latin typeface="+mn-lt"/>
                          <a:ea typeface="Times New Roman"/>
                        </a:rPr>
                        <a:t>-</a:t>
                      </a:r>
                      <a:endParaRPr lang="pl-PL" sz="1800">
                        <a:latin typeface="+mn-lt"/>
                        <a:ea typeface="Times New Roman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</a:rPr>
                        <a:t>0,24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/>
              <a:t>woda lecznicza - </a:t>
            </a:r>
            <a:r>
              <a:rPr lang="pl-PL" sz="2000" dirty="0"/>
              <a:t>m</a:t>
            </a:r>
            <a:r>
              <a:rPr lang="pl-PL" sz="2000" dirty="0" smtClean="0"/>
              <a:t>a działanie lecznicze i przynosi ulgę w wielu chorobach, co zostało potwierdzone badaniami, jednak woda lecznicza może być stosowana tylko po konsultacji z lekarzem. </a:t>
            </a:r>
            <a:endParaRPr lang="pl-PL" sz="2000" dirty="0"/>
          </a:p>
        </p:txBody>
      </p:sp>
      <p:pic>
        <p:nvPicPr>
          <p:cNvPr id="23554" name="Picture 2" descr="http://www.opinie.senior.pl/zdjecia/Wody-zrodlane-i-mineralne/Naturalna-woda-lecznicza-Jan-16180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346" y="1412776"/>
            <a:ext cx="2952575" cy="3384376"/>
          </a:xfrm>
          <a:prstGeom prst="rect">
            <a:avLst/>
          </a:prstGeom>
          <a:noFill/>
        </p:spPr>
      </p:pic>
      <p:pic>
        <p:nvPicPr>
          <p:cNvPr id="23556" name="Picture 4" descr="http://img.iap.pl/s/153/202087/Edytor/Image/WODY/Wody%20lecznicze/Zu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27660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l-PL" dirty="0" smtClean="0"/>
              <a:t>Wody </a:t>
            </a:r>
            <a:r>
              <a:rPr lang="pl-PL" dirty="0" smtClean="0"/>
              <a:t>podziemne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59632" y="1844824"/>
            <a:ext cx="299800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Wody podziemne: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2800" dirty="0" smtClean="0"/>
              <a:t>wody podskórne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2800" dirty="0" smtClean="0"/>
              <a:t>wody gruntowe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2800" dirty="0" smtClean="0"/>
              <a:t>wody wgłębne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2800" dirty="0" smtClean="0"/>
              <a:t>wody głębinowe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ez tytuł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5157" cy="544522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http://www.adam.krynicki.net/lo/mapy/pol_wody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dam.krynicki.net/lo/mapy/pol_wody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Woda siarczkowa – </a:t>
            </a:r>
            <a:r>
              <a:rPr lang="pl-PL" sz="2000" dirty="0" smtClean="0">
                <a:solidFill>
                  <a:schemeClr val="bg1"/>
                </a:solidFill>
              </a:rPr>
              <a:t>woda  zawierająca siarkę  w postaci siarkowodoru (H</a:t>
            </a:r>
            <a:r>
              <a:rPr lang="pl-PL" sz="2000" baseline="-25000" dirty="0" smtClean="0">
                <a:solidFill>
                  <a:schemeClr val="bg1"/>
                </a:solidFill>
              </a:rPr>
              <a:t>2</a:t>
            </a:r>
            <a:r>
              <a:rPr lang="pl-PL" sz="2000" dirty="0" smtClean="0">
                <a:solidFill>
                  <a:schemeClr val="bg1"/>
                </a:solidFill>
              </a:rPr>
              <a:t>S)</a:t>
            </a:r>
            <a:r>
              <a:rPr lang="pl-PL" sz="2000" dirty="0" smtClean="0"/>
              <a:t>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Stosowana w leczeniu chorób dermatologicznych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843808" y="4221088"/>
            <a:ext cx="2088232" cy="1152128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dam.krynicki.net/lo/mapy/pol_wody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Woda siarczanowa – </a:t>
            </a:r>
            <a:r>
              <a:rPr lang="pl-PL" sz="2000" dirty="0" smtClean="0">
                <a:solidFill>
                  <a:schemeClr val="bg1"/>
                </a:solidFill>
              </a:rPr>
              <a:t>zawierające siarczki sodu i wapnia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Wpływają one korzystnie na przemianę materii, zwiększają wydzielniczość wątroby i żółci.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771800" y="4221088"/>
            <a:ext cx="2160240" cy="1224136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dam.krynicki.net/lo/mapy/pol_wody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</a:rPr>
              <a:t>Szczawa</a:t>
            </a:r>
            <a:r>
              <a:rPr lang="pl-PL" sz="2000" dirty="0" smtClean="0">
                <a:solidFill>
                  <a:schemeClr val="bg1"/>
                </a:solidFill>
              </a:rPr>
              <a:t> - rodzaj wody mineralnej nasyconej wolnym dwutlenkiem węgla (CO</a:t>
            </a:r>
            <a:r>
              <a:rPr lang="pl-PL" sz="2000" baseline="-25000" dirty="0" smtClean="0">
                <a:solidFill>
                  <a:schemeClr val="bg1"/>
                </a:solidFill>
              </a:rPr>
              <a:t>2</a:t>
            </a:r>
            <a:r>
              <a:rPr lang="pl-PL" sz="2000" dirty="0" smtClean="0">
                <a:solidFill>
                  <a:schemeClr val="bg1"/>
                </a:solidFill>
              </a:rPr>
              <a:t>). Szczególnie polecane są przy schorzeniach dróg oddechowych, nieżytach żołądka, zaparciach, skazie moczowej, miażdżycy tętnic, z wysokim poziomem cholesterolu oraz przy osteoporozie.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15616" y="3933056"/>
            <a:ext cx="1800200" cy="1296144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dam.krynicki.net/lo/mapy/pol_wody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</a:rPr>
              <a:t>Solanka</a:t>
            </a:r>
            <a:r>
              <a:rPr lang="pl-PL" sz="2000" dirty="0" smtClean="0">
                <a:solidFill>
                  <a:schemeClr val="bg1"/>
                </a:solidFill>
              </a:rPr>
              <a:t> – rodzaj wody mineralnej zawierającej dużą liczbę jonów sodowych.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Solanki wykorzystywane są do leczenia chorób reumatycznych, urazów narządu ruchu, schorzeń neurologicznych oraz, stosowane do inhalacji, układu oddechowego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051720" y="1844824"/>
            <a:ext cx="1800200" cy="1296144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/>
              <a:t>Wody termalne</a:t>
            </a:r>
            <a:r>
              <a:rPr lang="pl-PL" sz="2400" dirty="0" smtClean="0"/>
              <a:t> - wody podziemne o temperaturze przekraczającej średnią roczną temperaturę powietrza w okolicy.</a:t>
            </a:r>
            <a:endParaRPr lang="pl-PL" sz="2400" dirty="0"/>
          </a:p>
        </p:txBody>
      </p:sp>
      <p:sp>
        <p:nvSpPr>
          <p:cNvPr id="27650" name="AutoShape 2" descr="http://bi.gazeta.pl/im/4/6779/z6779374Q,Baseny-termalne-w-Bukowinie-Tatrzanskie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2" name="Picture 4" descr="http://bi.gazeta.pl/im/4/6779/z6779374Q,Baseny-termalne-w-Bukowinie-Tatrzanski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24" y="1052736"/>
            <a:ext cx="7724574" cy="54006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267744" y="6488668"/>
            <a:ext cx="414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Baseny termalne w Bukowinie Tatrzańskiej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Strefa aeracji</a:t>
            </a:r>
            <a:r>
              <a:rPr lang="pl-PL" sz="1600" dirty="0" smtClean="0"/>
              <a:t> – (inaczej strefa napowietrzenia) strefa pomiędzy powierzchnią terenu a zwierciadłem wód podziemnych.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7" name="Nawias klamrowy otwierający 6"/>
          <p:cNvSpPr/>
          <p:nvPr/>
        </p:nvSpPr>
        <p:spPr>
          <a:xfrm>
            <a:off x="1619672" y="2924944"/>
            <a:ext cx="288032" cy="43204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2996952"/>
            <a:ext cx="1269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Strefa aeracji</a:t>
            </a:r>
            <a:endParaRPr lang="pl-PL" sz="1600" dirty="0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0" y="0"/>
            <a:ext cx="8697144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Wody podziemne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4868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Wody podziemne</a:t>
            </a:r>
            <a:endParaRPr lang="pl-PL" sz="2800" b="1" dirty="0"/>
          </a:p>
        </p:txBody>
      </p:sp>
      <p:sp>
        <p:nvSpPr>
          <p:cNvPr id="16" name="Prostokąt 15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Strefa saturacji</a:t>
            </a:r>
            <a:r>
              <a:rPr lang="pl-PL" sz="1600" dirty="0" smtClean="0"/>
              <a:t>, </a:t>
            </a:r>
            <a:r>
              <a:rPr lang="pl-PL" sz="1600" b="1" dirty="0" smtClean="0"/>
              <a:t>strefa nasycenia</a:t>
            </a:r>
            <a:r>
              <a:rPr lang="pl-PL" sz="1600" dirty="0" smtClean="0"/>
              <a:t> - warstwa skalna, w której wolne przestrzenie (szczeliny, pory) są całkowicie wypełnione wodą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10" name="Nawias klamrowy otwierający 9"/>
          <p:cNvSpPr/>
          <p:nvPr/>
        </p:nvSpPr>
        <p:spPr>
          <a:xfrm>
            <a:off x="1547664" y="3501008"/>
            <a:ext cx="288032" cy="3168352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0" y="4869160"/>
            <a:ext cx="142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Strefa saturacji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766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Wody zaskórne</a:t>
            </a:r>
            <a:r>
              <a:rPr lang="pl-PL" sz="1600" dirty="0" smtClean="0"/>
              <a:t> (</a:t>
            </a:r>
            <a:r>
              <a:rPr lang="pl-PL" sz="1600" b="1" dirty="0" smtClean="0"/>
              <a:t>wody przypowierzchniowe)</a:t>
            </a:r>
            <a:r>
              <a:rPr lang="pl-PL" sz="1600" dirty="0" smtClean="0"/>
              <a:t> – wody podziemne, znajdujące się bardzo płytko pod powierzchnią gruntu. Wody te cechują się </a:t>
            </a:r>
            <a:r>
              <a:rPr lang="pl-PL" sz="1600" dirty="0" smtClean="0">
                <a:solidFill>
                  <a:srgbClr val="FF0000"/>
                </a:solidFill>
              </a:rPr>
              <a:t>zmiennością temperatury </a:t>
            </a:r>
            <a:r>
              <a:rPr lang="pl-PL" sz="1600" dirty="0" smtClean="0"/>
              <a:t>i z reguły </a:t>
            </a:r>
            <a:r>
              <a:rPr lang="pl-PL" sz="1600" dirty="0" smtClean="0">
                <a:solidFill>
                  <a:srgbClr val="FF0000"/>
                </a:solidFill>
              </a:rPr>
              <a:t>są zanieczyszczone</a:t>
            </a:r>
            <a:r>
              <a:rPr lang="pl-PL" sz="1600" dirty="0" smtClean="0"/>
              <a:t>. Z tego względu </a:t>
            </a:r>
            <a:r>
              <a:rPr lang="pl-PL" sz="1600" dirty="0" smtClean="0">
                <a:solidFill>
                  <a:srgbClr val="FF0000"/>
                </a:solidFill>
              </a:rPr>
              <a:t>nie nadają się do celów spożywczych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23528" y="2492896"/>
            <a:ext cx="144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Wody zaskórne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475656" y="2852936"/>
            <a:ext cx="72008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4868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Wody podziemne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766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Wody gruntowe</a:t>
            </a:r>
            <a:r>
              <a:rPr lang="pl-PL" sz="1600" dirty="0" smtClean="0"/>
              <a:t> – wody podziemne, zalegające na większych głębokościach niż wody zaskórne. Nie podlegają bezpośrednim wpływom czynników atmosferycznych, </a:t>
            </a:r>
            <a:r>
              <a:rPr lang="pl-PL" sz="1600" dirty="0" smtClean="0">
                <a:solidFill>
                  <a:srgbClr val="FF0000"/>
                </a:solidFill>
              </a:rPr>
              <a:t>są przefiltrowane </a:t>
            </a:r>
            <a:r>
              <a:rPr lang="pl-PL" sz="1600" dirty="0" smtClean="0"/>
              <a:t>i z tego względu</a:t>
            </a:r>
            <a:r>
              <a:rPr lang="pl-PL" sz="1600" dirty="0" smtClean="0">
                <a:solidFill>
                  <a:srgbClr val="FF0000"/>
                </a:solidFill>
              </a:rPr>
              <a:t> nadają się do użytkowania dla celów spożywczych</a:t>
            </a:r>
            <a:r>
              <a:rPr lang="pl-PL" sz="1600" dirty="0" smtClean="0"/>
              <a:t>. Wody te </a:t>
            </a:r>
            <a:r>
              <a:rPr lang="pl-PL" sz="1600" dirty="0" smtClean="0">
                <a:solidFill>
                  <a:srgbClr val="FF0000"/>
                </a:solidFill>
              </a:rPr>
              <a:t>nie podlegają zmianom temperatury w ciągu doby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2996952"/>
            <a:ext cx="151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Wody gruntowe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475656" y="3429000"/>
            <a:ext cx="72008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4868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Wody podziemne</a:t>
            </a:r>
            <a:endParaRPr lang="pl-PL" sz="2800" b="1" dirty="0"/>
          </a:p>
        </p:txBody>
      </p:sp>
      <p:pic>
        <p:nvPicPr>
          <p:cNvPr id="32770" name="Picture 2" descr="http://www.radiestezja.biz/studnia_wbija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76349"/>
            <a:ext cx="285750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766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Wody wgłębne</a:t>
            </a:r>
            <a:r>
              <a:rPr lang="pl-PL" sz="1600" dirty="0" smtClean="0"/>
              <a:t> - to wody położone poniżej warstw nieprzepuszczalnych. Ze względu na izolację od warunków zewnętrznych </a:t>
            </a:r>
            <a:r>
              <a:rPr lang="pl-PL" sz="1600" dirty="0" smtClean="0">
                <a:solidFill>
                  <a:srgbClr val="FF0000"/>
                </a:solidFill>
              </a:rPr>
              <a:t>nie podlegają wahaniom temperatury</a:t>
            </a:r>
            <a:r>
              <a:rPr lang="pl-PL" sz="1600" dirty="0" smtClean="0"/>
              <a:t> lub zaznaczają się tylko zmiany sezonowe. Różnica poziomów najniżej i najwyżej położonych punktów zwierciadła umożliwia powstawanie efektu artezyjskiego i </a:t>
            </a:r>
            <a:r>
              <a:rPr lang="pl-PL" sz="1600" dirty="0" err="1" smtClean="0"/>
              <a:t>subartezyjskiego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28674" name="Picture 2" descr="woda pod powierzchni&amp;aogon;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40790"/>
            <a:ext cx="7092280" cy="531721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3645024"/>
            <a:ext cx="142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Wody wgłębne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403648" y="4149080"/>
            <a:ext cx="72008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4868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/>
              <a:t>Wody podziemne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/>
              <a:t>Niektóre wody </a:t>
            </a:r>
            <a:r>
              <a:rPr lang="pl-PL" sz="2000" b="1" dirty="0" smtClean="0"/>
              <a:t>wgłębne</a:t>
            </a:r>
            <a:r>
              <a:rPr lang="pl-PL" sz="2000" dirty="0" smtClean="0"/>
              <a:t>, nagromadzone głównie w piaskach i glinach, utworzyły system </a:t>
            </a:r>
            <a:r>
              <a:rPr lang="pl-PL" sz="2000" b="1" dirty="0" smtClean="0"/>
              <a:t>basenów artezyjskich</a:t>
            </a:r>
            <a:r>
              <a:rPr lang="pl-PL" sz="2000" dirty="0" smtClean="0"/>
              <a:t>, w których wody znajdują się pod ciśnieniem hydrostatycznym (np. na Nizinie Mazowieckiej).</a:t>
            </a:r>
            <a:endParaRPr lang="pl-PL" sz="2000" dirty="0"/>
          </a:p>
        </p:txBody>
      </p:sp>
      <p:pic>
        <p:nvPicPr>
          <p:cNvPr id="1028" name="Picture 4" descr="http://www.wiking.edu.pl/upload/geografia/images/przekroj_przez_wska_niec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885519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Studnia artezyjska i </a:t>
            </a:r>
            <a:r>
              <a:rPr lang="pl-PL" sz="3600" dirty="0" err="1" smtClean="0"/>
              <a:t>subartezyjska</a:t>
            </a:r>
            <a:endParaRPr lang="pl-PL" sz="3600" b="1" dirty="0"/>
          </a:p>
        </p:txBody>
      </p:sp>
      <p:pic>
        <p:nvPicPr>
          <p:cNvPr id="5124" name="Picture 4" descr="Plik:Artesian aquifer sche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39" y="1124744"/>
            <a:ext cx="8107771" cy="424847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1520" y="4797152"/>
            <a:ext cx="3828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Warstwa wodonośna</a:t>
            </a:r>
          </a:p>
          <a:p>
            <a:pPr marL="342900" indent="-342900">
              <a:buAutoNum type="arabicPeriod"/>
            </a:pPr>
            <a:r>
              <a:rPr lang="pl-PL" dirty="0" smtClean="0"/>
              <a:t>Warstwa nieprzepuszczalna</a:t>
            </a:r>
          </a:p>
          <a:p>
            <a:pPr marL="342900" indent="-342900">
              <a:buAutoNum type="arabicPeriod"/>
            </a:pPr>
            <a:r>
              <a:rPr lang="pl-PL" dirty="0" smtClean="0"/>
              <a:t>Obszar zasilania</a:t>
            </a:r>
          </a:p>
          <a:p>
            <a:pPr marL="342900" indent="-342900">
              <a:buAutoNum type="arabicPeriod"/>
            </a:pPr>
            <a:r>
              <a:rPr lang="pl-PL" dirty="0" smtClean="0"/>
              <a:t>Studnia artezyjska</a:t>
            </a:r>
          </a:p>
          <a:p>
            <a:pPr marL="342900" indent="-342900">
              <a:buAutoNum type="arabicPeriod"/>
            </a:pPr>
            <a:r>
              <a:rPr lang="pl-PL" dirty="0" smtClean="0"/>
              <a:t>Poziom równowagi hydrostatycznej</a:t>
            </a:r>
          </a:p>
          <a:p>
            <a:pPr marL="342900" indent="-342900">
              <a:buAutoNum type="arabicPeriod"/>
            </a:pPr>
            <a:r>
              <a:rPr lang="pl-PL" dirty="0" smtClean="0"/>
              <a:t>Studnia </a:t>
            </a:r>
            <a:r>
              <a:rPr lang="pl-PL" dirty="0" err="1" smtClean="0"/>
              <a:t>subartezyjska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err="1" smtClean="0"/>
              <a:t>Żródło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636</Words>
  <Application>Microsoft Office PowerPoint</Application>
  <PresentationFormat>Pokaz na ekranie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Wody podziemne w Polsce</vt:lpstr>
      <vt:lpstr>Wody podziemne</vt:lpstr>
      <vt:lpstr>Slajd 3</vt:lpstr>
      <vt:lpstr>Wody podziemne</vt:lpstr>
      <vt:lpstr>Wody podziemne</vt:lpstr>
      <vt:lpstr>Wody podziemne</vt:lpstr>
      <vt:lpstr>Wody podziemne</vt:lpstr>
      <vt:lpstr>Slajd 8</vt:lpstr>
      <vt:lpstr>Studnia artezyjska i subartezyjska</vt:lpstr>
      <vt:lpstr>Slajd 10</vt:lpstr>
      <vt:lpstr>Wody podziemne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Wody podziemne w Polsce</dc:title>
  <dc:creator>Krzywonos</dc:creator>
  <cp:lastModifiedBy>ZSZiL</cp:lastModifiedBy>
  <cp:revision>32</cp:revision>
  <dcterms:created xsi:type="dcterms:W3CDTF">2013-03-03T20:39:00Z</dcterms:created>
  <dcterms:modified xsi:type="dcterms:W3CDTF">2014-02-23T16:19:26Z</dcterms:modified>
</cp:coreProperties>
</file>